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6" r:id="rId4"/>
    <p:sldId id="267" r:id="rId5"/>
    <p:sldId id="268" r:id="rId6"/>
    <p:sldId id="258" r:id="rId7"/>
    <p:sldId id="261" r:id="rId8"/>
    <p:sldId id="263" r:id="rId9"/>
    <p:sldId id="269" r:id="rId10"/>
    <p:sldId id="265" r:id="rId11"/>
    <p:sldId id="270" r:id="rId12"/>
    <p:sldId id="260" r:id="rId13"/>
    <p:sldId id="25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1386" y="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4928C5-5F1A-459F-8EA5-C423BD383668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BD180-1ABA-45E1-BE3C-334FB0CE9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842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grabbed a few examples and looked to see whether I could find a way to get the data and/or metadata given the identifier. Without going into details, there are broad variations</a:t>
            </a:r>
            <a:r>
              <a:rPr lang="en-US" baseline="0" dirty="0"/>
              <a:t> in whether an API exists, whether one could screen scrape to find metadata and/or download links, and how well one could infer what approach to take.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BD180-1ABA-45E1-BE3C-334FB0CE939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30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053B-1E53-4DD1-8CAA-1730EA4B1879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B50D-664D-42DD-99B8-F7F64F6EE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30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053B-1E53-4DD1-8CAA-1730EA4B1879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B50D-664D-42DD-99B8-F7F64F6EE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17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053B-1E53-4DD1-8CAA-1730EA4B1879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B50D-664D-42DD-99B8-F7F64F6EE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36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053B-1E53-4DD1-8CAA-1730EA4B1879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B50D-664D-42DD-99B8-F7F64F6EE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934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053B-1E53-4DD1-8CAA-1730EA4B1879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B50D-664D-42DD-99B8-F7F64F6EE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9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053B-1E53-4DD1-8CAA-1730EA4B1879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B50D-664D-42DD-99B8-F7F64F6EE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22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053B-1E53-4DD1-8CAA-1730EA4B1879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B50D-664D-42DD-99B8-F7F64F6EE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27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053B-1E53-4DD1-8CAA-1730EA4B1879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B50D-664D-42DD-99B8-F7F64F6EE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50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053B-1E53-4DD1-8CAA-1730EA4B1879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B50D-664D-42DD-99B8-F7F64F6EE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83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053B-1E53-4DD1-8CAA-1730EA4B1879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B50D-664D-42DD-99B8-F7F64F6EE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97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053B-1E53-4DD1-8CAA-1730EA4B1879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B50D-664D-42DD-99B8-F7F64F6EE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26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2053B-1E53-4DD1-8CAA-1730EA4B1879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B50D-664D-42DD-99B8-F7F64F6EE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420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nationaldataservice.atlassian.net/wiki/display/NDSC/Universally+Accessible+Data+Publications+Pilot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store.synchrotron.org.au/experiment/view/879/" TargetMode="External"/><Relationship Id="rId3" Type="http://schemas.openxmlformats.org/officeDocument/2006/relationships/hyperlink" Target="https://dx.doi.org/10.6084/m9.figshare.4515722.v2" TargetMode="External"/><Relationship Id="rId7" Type="http://schemas.openxmlformats.org/officeDocument/2006/relationships/hyperlink" Target="http://hdl.handle.net/102.100.100/1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pi.datacite.org/works/10.13012/J8CC0XMK" TargetMode="External"/><Relationship Id="rId11" Type="http://schemas.openxmlformats.org/officeDocument/2006/relationships/image" Target="../media/image6.png"/><Relationship Id="rId5" Type="http://schemas.openxmlformats.org/officeDocument/2006/relationships/hyperlink" Target="http://ezid.cdlib.org/id/doi:10.13012/J8CC0XMK" TargetMode="External"/><Relationship Id="rId10" Type="http://schemas.openxmlformats.org/officeDocument/2006/relationships/hyperlink" Target="http://doi.org/10.5967/M0NP22DR" TargetMode="External"/><Relationship Id="rId4" Type="http://schemas.openxmlformats.org/officeDocument/2006/relationships/hyperlink" Target="http://dx.doi.org/10.13012/J8CC0XM" TargetMode="External"/><Relationship Id="rId9" Type="http://schemas.openxmlformats.org/officeDocument/2006/relationships/hyperlink" Target="https://store.synchrotron.org.au/download/experiment/879/tar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doi.org/10.5967/M0NP22D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NDS Universally Accessible Data Publications Pilot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133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Jim Myers </a:t>
            </a:r>
          </a:p>
          <a:p>
            <a:r>
              <a:rPr lang="en-US" dirty="0"/>
              <a:t>Co-chairs: Sharief Youssef, Ray Plante</a:t>
            </a:r>
          </a:p>
          <a:p>
            <a:endParaRPr lang="en-US" dirty="0"/>
          </a:p>
          <a:p>
            <a:r>
              <a:rPr lang="en-US" dirty="0"/>
              <a:t>(Open effort, includes participation from DataOne, DFC, SEAD, and NIST)</a:t>
            </a:r>
          </a:p>
        </p:txBody>
      </p:sp>
    </p:spTree>
    <p:extLst>
      <p:ext uri="{BB962C8B-B14F-4D97-AF65-F5344CB8AC3E}">
        <p14:creationId xmlns:p14="http://schemas.microsoft.com/office/powerpoint/2010/main" val="4133127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you’re interested, as a source or user of data publications or other interested party, </a:t>
            </a:r>
            <a:r>
              <a:rPr lang="en-US" b="1" dirty="0"/>
              <a:t>join the pilot!</a:t>
            </a:r>
          </a:p>
          <a:p>
            <a:r>
              <a:rPr lang="en-US" dirty="0"/>
              <a:t>Discussion tomorrow morning</a:t>
            </a:r>
          </a:p>
          <a:p>
            <a:r>
              <a:rPr lang="en-US" dirty="0"/>
              <a:t>Mail list</a:t>
            </a:r>
          </a:p>
          <a:p>
            <a:r>
              <a:rPr lang="en-US" dirty="0"/>
              <a:t>Group wiki</a:t>
            </a:r>
          </a:p>
          <a:p>
            <a:r>
              <a:rPr lang="en-US" dirty="0"/>
              <a:t>Semi-regular meetings</a:t>
            </a:r>
          </a:p>
          <a:p>
            <a:r>
              <a:rPr lang="en-US" dirty="0"/>
              <a:t>Access to NDS Labs for dev/testing</a:t>
            </a:r>
          </a:p>
        </p:txBody>
      </p:sp>
    </p:spTree>
    <p:extLst>
      <p:ext uri="{BB962C8B-B14F-4D97-AF65-F5344CB8AC3E}">
        <p14:creationId xmlns:p14="http://schemas.microsoft.com/office/powerpoint/2010/main" val="1506256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https://nationaldataservice.atlassian.net/wiki/display/NDSC/Universally+Accessible+Data+Publications+Pilot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399" y="3428999"/>
            <a:ext cx="6467061" cy="269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66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Title? Abstract? License? Topic? Coordinates? Quality?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All very important – but when we can’t even retrieve what’s there, being able to interpret it is an academic question</a:t>
            </a:r>
          </a:p>
          <a:p>
            <a:r>
              <a:rPr lang="en-US" dirty="0"/>
              <a:t>The work in this pilot can be seen as a pre-requisite &amp; catalyst to efforts to standardize vocabularies/required kernels, etc.</a:t>
            </a:r>
          </a:p>
          <a:p>
            <a:r>
              <a:rPr lang="en-US" dirty="0"/>
              <a:t>It also has value as a stand-alone effort (applications can display metadata to users and retrieve data files they select without further standardization)</a:t>
            </a:r>
          </a:p>
        </p:txBody>
      </p:sp>
    </p:spTree>
    <p:extLst>
      <p:ext uri="{BB962C8B-B14F-4D97-AF65-F5344CB8AC3E}">
        <p14:creationId xmlns:p14="http://schemas.microsoft.com/office/powerpoint/2010/main" val="1441516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274638"/>
            <a:ext cx="5410199" cy="1401762"/>
          </a:xfrm>
        </p:spPr>
        <p:txBody>
          <a:bodyPr>
            <a:noAutofit/>
          </a:bodyPr>
          <a:lstStyle/>
          <a:p>
            <a:r>
              <a:rPr lang="en-US" sz="3600" dirty="0"/>
              <a:t>Current examples: For published data, can you find the Data and Metadata …?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5731"/>
            <a:ext cx="8229600" cy="4712269"/>
          </a:xfrm>
        </p:spPr>
        <p:txBody>
          <a:bodyPr>
            <a:normAutofit fontScale="40000" lnSpcReduction="20000"/>
          </a:bodyPr>
          <a:lstStyle/>
          <a:p>
            <a:r>
              <a:rPr lang="en-US" dirty="0">
                <a:hlinkClick r:id="rId3"/>
              </a:rPr>
              <a:t>https://dx.doi.org/10.6084/m9.figshare.4515722.v2</a:t>
            </a:r>
            <a:endParaRPr lang="en-US" dirty="0"/>
          </a:p>
          <a:p>
            <a:pPr lvl="1"/>
            <a:r>
              <a:rPr lang="en-US" dirty="0"/>
              <a:t>https://figshare.com/articles/Data-Driven_Decision-Management_A_Values-focused_Approach_to_Enable_Traceable_Decision_Analytics_for_Adaptive_Climate_Resilience/4515722</a:t>
            </a:r>
          </a:p>
          <a:p>
            <a:pPr lvl="2"/>
            <a:r>
              <a:rPr lang="en-US" dirty="0"/>
              <a:t>https://ndownloader.figshare.com/files/7341470</a:t>
            </a:r>
          </a:p>
          <a:p>
            <a:pPr lvl="3"/>
            <a:r>
              <a:rPr lang="en-US" dirty="0"/>
              <a:t>ESIPandNCSEPosterv1.5.pdf</a:t>
            </a:r>
          </a:p>
          <a:p>
            <a:pPr lvl="1"/>
            <a:r>
              <a:rPr lang="en-US" dirty="0"/>
              <a:t>Or </a:t>
            </a:r>
            <a:r>
              <a:rPr lang="en-US" dirty="0" err="1"/>
              <a:t>Figshare</a:t>
            </a:r>
            <a:r>
              <a:rPr lang="en-US" dirty="0"/>
              <a:t> API (or </a:t>
            </a:r>
            <a:r>
              <a:rPr lang="en-US" dirty="0" err="1"/>
              <a:t>DataCite</a:t>
            </a:r>
            <a:r>
              <a:rPr lang="en-US" dirty="0"/>
              <a:t>: https://api.datacite.org/works/10.6084/m9.figshare.4515722.v2)</a:t>
            </a:r>
          </a:p>
          <a:p>
            <a:r>
              <a:rPr lang="en-US" dirty="0">
                <a:hlinkClick r:id="rId4"/>
              </a:rPr>
              <a:t>doi:10.13012/J8CC0XM</a:t>
            </a:r>
            <a:endParaRPr lang="en-US" dirty="0"/>
          </a:p>
          <a:p>
            <a:pPr lvl="1"/>
            <a:r>
              <a:rPr lang="en-US" dirty="0"/>
              <a:t>http://dx.doi.org/10.13012/J8CC0XM</a:t>
            </a:r>
          </a:p>
          <a:p>
            <a:pPr lvl="2"/>
            <a:r>
              <a:rPr lang="en-US" dirty="0"/>
              <a:t>http://www.isws.illinois.edu/warm/datatype.asp</a:t>
            </a:r>
          </a:p>
          <a:p>
            <a:pPr lvl="3"/>
            <a:r>
              <a:rPr lang="en-US" dirty="0"/>
              <a:t>http://www.isws.illinois.edu/warm/datalist.asp</a:t>
            </a:r>
          </a:p>
          <a:p>
            <a:pPr lvl="4"/>
            <a:r>
              <a:rPr lang="en-US" dirty="0"/>
              <a:t>http://www.isws.illinois.edu/warm/stationlist.asp?y=2016&amp;m=6&amp;site=&amp;stn=&amp;from=</a:t>
            </a:r>
          </a:p>
          <a:p>
            <a:pPr lvl="5"/>
            <a:r>
              <a:rPr lang="en-US" dirty="0"/>
              <a:t>http://www.isws.illinois.edu/warm/icndata.asp?y=2016&amp;m=6&amp;stn=Freeport</a:t>
            </a:r>
          </a:p>
          <a:p>
            <a:pPr lvl="6"/>
            <a:r>
              <a:rPr lang="en-US" dirty="0"/>
              <a:t>http://www.isws.illinois.edu/warm/data/2016/June/Freeport.txt</a:t>
            </a:r>
          </a:p>
          <a:p>
            <a:pPr lvl="2"/>
            <a:r>
              <a:rPr lang="en-US" dirty="0"/>
              <a:t>Or http://www.isws.illinois.edu/warm/data/cdfs/alldata.zip which contains two zips which contain data files</a:t>
            </a:r>
          </a:p>
          <a:p>
            <a:pPr lvl="2"/>
            <a:r>
              <a:rPr lang="en-US" dirty="0"/>
              <a:t>Which will include Jan 2017 data next month…</a:t>
            </a:r>
          </a:p>
          <a:p>
            <a:pPr lvl="1"/>
            <a:r>
              <a:rPr lang="en-US"/>
              <a:t>Metadata subset at </a:t>
            </a:r>
            <a:r>
              <a:rPr lang="en-US" dirty="0">
                <a:hlinkClick r:id="rId5"/>
              </a:rPr>
              <a:t>http://ezid.cdlib.org/id/doi:10.13012/J8CC0XMK</a:t>
            </a:r>
            <a:r>
              <a:rPr lang="en-US" dirty="0"/>
              <a:t> - html or </a:t>
            </a:r>
            <a:r>
              <a:rPr lang="en-US"/>
              <a:t>xml link or </a:t>
            </a:r>
            <a:r>
              <a:rPr lang="en-US">
                <a:hlinkClick r:id="rId6"/>
              </a:rPr>
              <a:t>https://api.datacite.org/works/10.13012/J8CC0XMK</a:t>
            </a:r>
            <a:r>
              <a:rPr lang="en-US"/>
              <a:t> </a:t>
            </a:r>
            <a:endParaRPr lang="en-US" dirty="0"/>
          </a:p>
          <a:p>
            <a:r>
              <a:rPr lang="en-US" dirty="0">
                <a:hlinkClick r:id="rId7"/>
              </a:rPr>
              <a:t>http://hdl.handle.net/102.100.100/15</a:t>
            </a:r>
            <a:endParaRPr lang="en-US" dirty="0"/>
          </a:p>
          <a:p>
            <a:pPr lvl="1"/>
            <a:r>
              <a:rPr lang="en-US" dirty="0">
                <a:hlinkClick r:id="rId8"/>
              </a:rPr>
              <a:t>https://store.synchrotron.org.au/experiment/view/879/</a:t>
            </a:r>
            <a:endParaRPr lang="en-US" dirty="0"/>
          </a:p>
          <a:p>
            <a:pPr lvl="2"/>
            <a:r>
              <a:rPr lang="en-US" dirty="0">
                <a:hlinkClick r:id="rId9"/>
              </a:rPr>
              <a:t>https://store.synchrotron.org.au/download/experiment/879/tar/</a:t>
            </a:r>
            <a:r>
              <a:rPr lang="en-US" dirty="0"/>
              <a:t> or </a:t>
            </a:r>
          </a:p>
          <a:p>
            <a:pPr lvl="2"/>
            <a:r>
              <a:rPr lang="en-US" dirty="0"/>
              <a:t>login from SFTP button or </a:t>
            </a:r>
          </a:p>
          <a:p>
            <a:pPr lvl="2"/>
            <a:r>
              <a:rPr lang="en-US" dirty="0"/>
              <a:t>Download button that doesn’t have URL, requires selection of dataset parts elsewhere on page</a:t>
            </a:r>
          </a:p>
          <a:p>
            <a:r>
              <a:rPr lang="en-US" dirty="0">
                <a:hlinkClick r:id="rId10"/>
              </a:rPr>
              <a:t>http://doi.org/10.5967/M0NP22DR</a:t>
            </a:r>
            <a:endParaRPr lang="en-US" dirty="0"/>
          </a:p>
          <a:p>
            <a:pPr lvl="1"/>
            <a:r>
              <a:rPr lang="en-US" dirty="0"/>
              <a:t>https://nced.ncsa.illinois.edu/refrepository/landing.html#</a:t>
            </a:r>
            <a:r>
              <a:rPr lang="en-US" dirty="0">
                <a:solidFill>
                  <a:srgbClr val="00B050"/>
                </a:solidFill>
              </a:rPr>
              <a:t>tag:sead-data.net,2015:RO_FSrI6AEmuKutlOBEuDif8g</a:t>
            </a:r>
          </a:p>
          <a:p>
            <a:pPr lvl="2"/>
            <a:r>
              <a:rPr lang="en-US" dirty="0"/>
              <a:t>Metadata in  ORE-JSON-LD syntax: https://nced.ncsa.illinois.edu/refrepository/api/researchobjects/</a:t>
            </a:r>
            <a:r>
              <a:rPr lang="en-US" dirty="0">
                <a:solidFill>
                  <a:srgbClr val="00B050"/>
                </a:solidFill>
              </a:rPr>
              <a:t>tag:sead-data.net,2015:RO_FSrI6AEmuKutlOBEuDif8g</a:t>
            </a:r>
            <a:r>
              <a:rPr lang="en-US" dirty="0"/>
              <a:t>/meta/oremap.jsonld.txt</a:t>
            </a:r>
          </a:p>
          <a:p>
            <a:pPr lvl="2"/>
            <a:r>
              <a:rPr lang="en-US" dirty="0"/>
              <a:t>Data in </a:t>
            </a:r>
            <a:r>
              <a:rPr lang="en-US" dirty="0" err="1"/>
              <a:t>BagIT</a:t>
            </a:r>
            <a:r>
              <a:rPr lang="en-US" dirty="0"/>
              <a:t> zip file with ORE-JSON-LD metadata: https://nced.ncsa.illinois.edu/refrepository/api/researchobjects/</a:t>
            </a:r>
            <a:r>
              <a:rPr lang="en-US" dirty="0">
                <a:solidFill>
                  <a:srgbClr val="00B050"/>
                </a:solidFill>
              </a:rPr>
              <a:t>tag:sead-data.net,2015:RO_FSrI6AEmuKutlOBEuDif8g</a:t>
            </a:r>
            <a:r>
              <a:rPr lang="en-US" dirty="0"/>
              <a:t>/bag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4" r="35796" b="9345"/>
          <a:stretch/>
        </p:blipFill>
        <p:spPr bwMode="auto">
          <a:xfrm>
            <a:off x="1" y="0"/>
            <a:ext cx="2819400" cy="199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78" y="3196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DOI</a:t>
            </a:r>
          </a:p>
          <a:p>
            <a:r>
              <a:rPr lang="en-US" sz="1000" dirty="0"/>
              <a:t>Handle </a:t>
            </a:r>
          </a:p>
          <a:p>
            <a:r>
              <a:rPr lang="en-US" sz="1000" dirty="0"/>
              <a:t>ARK</a:t>
            </a:r>
          </a:p>
          <a:p>
            <a:r>
              <a:rPr lang="en-US" sz="1000" dirty="0"/>
              <a:t>RDA PIT</a:t>
            </a:r>
          </a:p>
          <a:p>
            <a:r>
              <a:rPr lang="en-US" sz="1000" dirty="0" err="1"/>
              <a:t>DataCite</a:t>
            </a:r>
            <a:endParaRPr lang="en-US" sz="1000" dirty="0"/>
          </a:p>
          <a:p>
            <a:r>
              <a:rPr lang="en-US" sz="1000" dirty="0" err="1"/>
              <a:t>EzID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68910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NDS/RDA/NSF/Open Data/etc. Vision</a:t>
            </a:r>
          </a:p>
          <a:p>
            <a:pPr lvl="1"/>
            <a:r>
              <a:rPr lang="en-US" dirty="0"/>
              <a:t>The ability to find, access, and reuse data, and to easily annotate and publish new work</a:t>
            </a:r>
          </a:p>
          <a:p>
            <a:r>
              <a:rPr lang="en-US" dirty="0"/>
              <a:t>To take catalytic steps that support progress towards this vision</a:t>
            </a:r>
          </a:p>
          <a:p>
            <a:pPr lvl="1"/>
            <a:r>
              <a:rPr lang="en-US" dirty="0"/>
              <a:t>If it’s all about the data, let’s start by making sure it, and the information about it, can be accessed!</a:t>
            </a:r>
          </a:p>
        </p:txBody>
      </p:sp>
    </p:spTree>
    <p:extLst>
      <p:ext uri="{BB962C8B-B14F-4D97-AF65-F5344CB8AC3E}">
        <p14:creationId xmlns:p14="http://schemas.microsoft.com/office/powerpoint/2010/main" val="686509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2438400"/>
          </a:xfrm>
        </p:spPr>
        <p:txBody>
          <a:bodyPr>
            <a:normAutofit fontScale="92500" lnSpcReduction="20000"/>
          </a:bodyPr>
          <a:lstStyle/>
          <a:p>
            <a:pPr marL="452438" lvl="1" algn="just">
              <a:buFont typeface="Arial" panose="020B0604020202020204" pitchFamily="34" charset="0"/>
              <a:buChar char="•"/>
            </a:pPr>
            <a:r>
              <a:rPr lang="en-US" sz="1600" dirty="0"/>
              <a:t>A researcher </a:t>
            </a:r>
            <a:r>
              <a:rPr lang="en-US" sz="1600" b="1" dirty="0"/>
              <a:t>drops the identifier for a data publication from an arbitrary source in their analysis tool </a:t>
            </a:r>
            <a:r>
              <a:rPr lang="en-US" sz="1600" dirty="0"/>
              <a:t>and the </a:t>
            </a:r>
            <a:r>
              <a:rPr lang="en-US" sz="1600" b="1" dirty="0"/>
              <a:t>tool is able to retrieve and process a relevant data file(s)</a:t>
            </a:r>
            <a:r>
              <a:rPr lang="en-US" sz="1600" dirty="0"/>
              <a:t> automatically or after presenting the researcher with a brows-able display of the publications content so a selection can be made.</a:t>
            </a:r>
          </a:p>
          <a:p>
            <a:pPr marL="452438" lvl="1" algn="just">
              <a:buFont typeface="Arial" panose="020B0604020202020204" pitchFamily="34" charset="0"/>
              <a:buChar char="•"/>
            </a:pPr>
            <a:r>
              <a:rPr lang="en-US" sz="1600" dirty="0"/>
              <a:t>The </a:t>
            </a:r>
            <a:r>
              <a:rPr lang="en-US" sz="1600" b="1" dirty="0"/>
              <a:t>results from a data analysis </a:t>
            </a:r>
            <a:r>
              <a:rPr lang="en-US" sz="1600" dirty="0"/>
              <a:t>such as the one just described </a:t>
            </a:r>
            <a:r>
              <a:rPr lang="en-US" sz="1600" b="1" dirty="0"/>
              <a:t>can be published in a way that they can be retrieved and then analyzed or visualized within another service</a:t>
            </a:r>
            <a:r>
              <a:rPr lang="en-US" sz="1600" dirty="0"/>
              <a:t>, duplicating the first use case, without any coordination between the service providers. </a:t>
            </a:r>
          </a:p>
          <a:p>
            <a:pPr marL="452438" lvl="1" algn="just">
              <a:buFont typeface="Arial" panose="020B0604020202020204" pitchFamily="34" charset="0"/>
              <a:buChar char="•"/>
            </a:pPr>
            <a:r>
              <a:rPr lang="en-US" sz="1600" dirty="0"/>
              <a:t>A </a:t>
            </a:r>
            <a:r>
              <a:rPr lang="en-US" sz="1600" b="1" dirty="0"/>
              <a:t>domain-specific catalog is able to discover all data publications in targeted repositories </a:t>
            </a:r>
            <a:r>
              <a:rPr lang="en-US" sz="1600" dirty="0"/>
              <a:t>and </a:t>
            </a:r>
            <a:r>
              <a:rPr lang="en-US" sz="1600" b="1" dirty="0"/>
              <a:t>perform a deep scan </a:t>
            </a:r>
            <a:r>
              <a:rPr lang="en-US" sz="1600" dirty="0"/>
              <a:t>of their content to identify and index any relevant content.</a:t>
            </a:r>
          </a:p>
          <a:p>
            <a:pPr marL="452438" lvl="1" algn="just">
              <a:buFont typeface="Arial" panose="020B0604020202020204" pitchFamily="34" charset="0"/>
              <a:buChar char="•"/>
            </a:pPr>
            <a:r>
              <a:rPr lang="en-US" sz="1600" dirty="0"/>
              <a:t>New </a:t>
            </a:r>
            <a:r>
              <a:rPr lang="en-US" sz="1600" b="1" dirty="0"/>
              <a:t>services can analyze the overall corpus of data publications </a:t>
            </a:r>
            <a:r>
              <a:rPr lang="en-US" sz="1600" dirty="0"/>
              <a:t>to discover what exists, how it is structured and annotated, what correlates with impact, ….</a:t>
            </a:r>
          </a:p>
          <a:p>
            <a:endParaRPr lang="en-US" dirty="0"/>
          </a:p>
        </p:txBody>
      </p:sp>
      <p:sp>
        <p:nvSpPr>
          <p:cNvPr id="4" name="Cylinder 3"/>
          <p:cNvSpPr/>
          <p:nvPr/>
        </p:nvSpPr>
        <p:spPr>
          <a:xfrm>
            <a:off x="800100" y="3364992"/>
            <a:ext cx="914400" cy="6096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ylinder 4"/>
          <p:cNvSpPr/>
          <p:nvPr/>
        </p:nvSpPr>
        <p:spPr>
          <a:xfrm>
            <a:off x="2819400" y="3364992"/>
            <a:ext cx="914400" cy="6096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ylinder 5"/>
          <p:cNvSpPr/>
          <p:nvPr/>
        </p:nvSpPr>
        <p:spPr>
          <a:xfrm>
            <a:off x="5029200" y="3364992"/>
            <a:ext cx="914400" cy="6096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ylinder 6"/>
          <p:cNvSpPr/>
          <p:nvPr/>
        </p:nvSpPr>
        <p:spPr>
          <a:xfrm>
            <a:off x="6858000" y="3364992"/>
            <a:ext cx="914400" cy="6096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/>
          <p:cNvSpPr/>
          <p:nvPr/>
        </p:nvSpPr>
        <p:spPr>
          <a:xfrm>
            <a:off x="5410200" y="1628268"/>
            <a:ext cx="1371600" cy="639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App/</a:t>
            </a:r>
            <a:r>
              <a:rPr lang="en-US" dirty="0" err="1"/>
              <a:t>Serivce</a:t>
            </a:r>
            <a:endParaRPr lang="en-US" dirty="0"/>
          </a:p>
        </p:txBody>
      </p:sp>
      <p:sp>
        <p:nvSpPr>
          <p:cNvPr id="9" name="Rectangle: Rounded Corners 8"/>
          <p:cNvSpPr/>
          <p:nvPr/>
        </p:nvSpPr>
        <p:spPr>
          <a:xfrm>
            <a:off x="5562600" y="1780668"/>
            <a:ext cx="1371600" cy="639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App/</a:t>
            </a:r>
            <a:r>
              <a:rPr lang="en-US" dirty="0" err="1"/>
              <a:t>Serivce</a:t>
            </a:r>
            <a:endParaRPr lang="en-US" dirty="0"/>
          </a:p>
        </p:txBody>
      </p:sp>
      <p:sp>
        <p:nvSpPr>
          <p:cNvPr id="10" name="Rectangle: Rounded Corners 9"/>
          <p:cNvSpPr/>
          <p:nvPr/>
        </p:nvSpPr>
        <p:spPr>
          <a:xfrm>
            <a:off x="5715000" y="1933068"/>
            <a:ext cx="1371600" cy="639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App/</a:t>
            </a:r>
            <a:r>
              <a:rPr lang="en-US" dirty="0" err="1"/>
              <a:t>Serivce</a:t>
            </a:r>
            <a:endParaRPr lang="en-US" dirty="0"/>
          </a:p>
        </p:txBody>
      </p:sp>
      <p:sp>
        <p:nvSpPr>
          <p:cNvPr id="11" name="Rectangle: Rounded Corners 10"/>
          <p:cNvSpPr/>
          <p:nvPr/>
        </p:nvSpPr>
        <p:spPr>
          <a:xfrm>
            <a:off x="5867400" y="2085468"/>
            <a:ext cx="1371600" cy="639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App/</a:t>
            </a:r>
            <a:r>
              <a:rPr lang="en-US" dirty="0" err="1"/>
              <a:t>Serivce</a:t>
            </a:r>
            <a:endParaRPr lang="en-US" dirty="0"/>
          </a:p>
        </p:txBody>
      </p:sp>
      <p:sp>
        <p:nvSpPr>
          <p:cNvPr id="12" name="Rectangle: Rounded Corners 11"/>
          <p:cNvSpPr/>
          <p:nvPr/>
        </p:nvSpPr>
        <p:spPr>
          <a:xfrm>
            <a:off x="6019800" y="2237868"/>
            <a:ext cx="1371600" cy="639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App/</a:t>
            </a:r>
            <a:r>
              <a:rPr lang="en-US" dirty="0" err="1"/>
              <a:t>Serivce</a:t>
            </a:r>
            <a:endParaRPr lang="en-US" dirty="0"/>
          </a:p>
        </p:txBody>
      </p:sp>
      <p:sp>
        <p:nvSpPr>
          <p:cNvPr id="13" name="Rectangle: Rounded Corners 12"/>
          <p:cNvSpPr/>
          <p:nvPr/>
        </p:nvSpPr>
        <p:spPr>
          <a:xfrm>
            <a:off x="6172200" y="2390268"/>
            <a:ext cx="1371600" cy="639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App/</a:t>
            </a:r>
            <a:r>
              <a:rPr lang="en-US" dirty="0" err="1"/>
              <a:t>Serivce</a:t>
            </a:r>
            <a:endParaRPr lang="en-US" dirty="0"/>
          </a:p>
        </p:txBody>
      </p:sp>
      <p:sp>
        <p:nvSpPr>
          <p:cNvPr id="14" name="Arrow: Curved Left 13"/>
          <p:cNvSpPr/>
          <p:nvPr/>
        </p:nvSpPr>
        <p:spPr>
          <a:xfrm rot="20794234">
            <a:off x="8001000" y="2526792"/>
            <a:ext cx="381000" cy="101361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242389" y="2960364"/>
            <a:ext cx="302997" cy="277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</p:cNvCxnSpPr>
          <p:nvPr/>
        </p:nvCxnSpPr>
        <p:spPr>
          <a:xfrm flipV="1">
            <a:off x="3889806" y="2877630"/>
            <a:ext cx="1520394" cy="334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</p:cNvCxnSpPr>
          <p:nvPr/>
        </p:nvCxnSpPr>
        <p:spPr>
          <a:xfrm flipV="1">
            <a:off x="1905000" y="2725230"/>
            <a:ext cx="3429902" cy="574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 flipH="1" flipV="1">
            <a:off x="6565446" y="3119637"/>
            <a:ext cx="197337" cy="261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/>
          <p:cNvSpPr/>
          <p:nvPr/>
        </p:nvSpPr>
        <p:spPr>
          <a:xfrm>
            <a:off x="990600" y="1464961"/>
            <a:ext cx="1219200" cy="7770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Domain Discovery Service</a:t>
            </a:r>
          </a:p>
        </p:txBody>
      </p:sp>
      <p:sp>
        <p:nvSpPr>
          <p:cNvPr id="24" name="Rectangle: Rounded Corners 23"/>
          <p:cNvSpPr/>
          <p:nvPr/>
        </p:nvSpPr>
        <p:spPr>
          <a:xfrm>
            <a:off x="2879458" y="1419321"/>
            <a:ext cx="1463942" cy="7770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Publication Analytics</a:t>
            </a:r>
          </a:p>
        </p:txBody>
      </p:sp>
      <p:sp>
        <p:nvSpPr>
          <p:cNvPr id="25" name="Arrow: Striped Right 24"/>
          <p:cNvSpPr/>
          <p:nvPr/>
        </p:nvSpPr>
        <p:spPr>
          <a:xfrm rot="15346616">
            <a:off x="1589593" y="2024951"/>
            <a:ext cx="381000" cy="111998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Striped Right 25"/>
          <p:cNvSpPr/>
          <p:nvPr/>
        </p:nvSpPr>
        <p:spPr>
          <a:xfrm rot="16200000">
            <a:off x="3452384" y="1931980"/>
            <a:ext cx="381000" cy="111998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47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required to enable…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228600" y="1828800"/>
            <a:ext cx="3962400" cy="609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sng">
                <a:hlinkClick r:id="rId2"/>
              </a:rPr>
              <a:t>http://doi.org/10.5967/M0NP22DR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5909" y="3048000"/>
            <a:ext cx="2430182" cy="2076450"/>
          </a:xfrm>
          <a:prstGeom prst="rect">
            <a:avLst/>
          </a:prstGeom>
        </p:spPr>
      </p:pic>
      <p:pic>
        <p:nvPicPr>
          <p:cNvPr id="1026" name="Picture 2" descr="https://nced.ncsa.illinois.edu/acr/api/image/tag:cet.ncsa.uiuc.edu,2008:/bean/PreviewImage/7541b76d-e742-4f3b-9c64-6a4f202e24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323" y="4191000"/>
            <a:ext cx="226504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3880" y="4866568"/>
            <a:ext cx="3649880" cy="1143964"/>
            <a:chOff x="23880" y="4866568"/>
            <a:chExt cx="3649880" cy="1143964"/>
          </a:xfrm>
        </p:grpSpPr>
        <p:sp>
          <p:nvSpPr>
            <p:cNvPr id="6" name="TextBox 5"/>
            <p:cNvSpPr txBox="1"/>
            <p:nvPr/>
          </p:nvSpPr>
          <p:spPr>
            <a:xfrm>
              <a:off x="23880" y="4866568"/>
              <a:ext cx="2213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“Title”: “njstereo.jpg”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4800" y="5257800"/>
              <a:ext cx="26354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“</a:t>
              </a:r>
              <a:r>
                <a:rPr lang="en-US" dirty="0" err="1"/>
                <a:t>rdf:Label</a:t>
              </a:r>
              <a:r>
                <a:rPr lang="en-US" dirty="0"/>
                <a:t>”: “njstereo.jpg”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09330" y="5641200"/>
              <a:ext cx="23644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“Name”: “njstereo.jpg”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2678" y="2460300"/>
            <a:ext cx="1319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chemeClr val="tx2">
                    <a:lumMod val="75000"/>
                  </a:schemeClr>
                </a:solidFill>
              </a:rPr>
              <a:t>Drop a PID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33986" y="2619400"/>
            <a:ext cx="5258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chemeClr val="tx2">
                    <a:lumMod val="75000"/>
                  </a:schemeClr>
                </a:solidFill>
              </a:rPr>
              <a:t>Retrieve and display components and metadata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94323" y="3483114"/>
            <a:ext cx="25351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>
                <a:solidFill>
                  <a:schemeClr val="tx2">
                    <a:lumMod val="75000"/>
                  </a:schemeClr>
                </a:solidFill>
              </a:rPr>
              <a:t>Retrieve specified file </a:t>
            </a:r>
          </a:p>
          <a:p>
            <a:pPr algn="ctr"/>
            <a:r>
              <a:rPr lang="en-US" sz="2000" b="1" u="sng" dirty="0">
                <a:solidFill>
                  <a:schemeClr val="tx2">
                    <a:lumMod val="75000"/>
                  </a:schemeClr>
                </a:solidFill>
              </a:rPr>
              <a:t>and process it</a:t>
            </a:r>
          </a:p>
        </p:txBody>
      </p:sp>
    </p:spTree>
    <p:extLst>
      <p:ext uri="{BB962C8B-B14F-4D97-AF65-F5344CB8AC3E}">
        <p14:creationId xmlns:p14="http://schemas.microsoft.com/office/powerpoint/2010/main" val="364955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0292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Analysis tools can use a standard library/have one mechanism to access data regardless of publisher</a:t>
            </a:r>
          </a:p>
          <a:p>
            <a:pPr lvl="1"/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1-1 collaborations/agreements not needed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Catalogs can retrieve any/all metadata</a:t>
            </a:r>
          </a:p>
          <a:p>
            <a:pPr lvl="1"/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Geospatial, domain, provenance, any other advanced searches can be supported over any sources that can provide the metadata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Researchers can use source-agnostic browsing interfaces that show metadata terms/values and data items</a:t>
            </a:r>
          </a:p>
          <a:p>
            <a:r>
              <a:rPr lang="en-US" sz="2400" dirty="0"/>
              <a:t>Everyone is pressured to standardize/bridge existing metadata, expand required sets because that is now the primary issue in automating integration…</a:t>
            </a:r>
          </a:p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A data inventory and analysis of holdings across systems becomes possible…</a:t>
            </a:r>
          </a:p>
        </p:txBody>
      </p:sp>
    </p:spTree>
    <p:extLst>
      <p:ext uri="{BB962C8B-B14F-4D97-AF65-F5344CB8AC3E}">
        <p14:creationId xmlns:p14="http://schemas.microsoft.com/office/powerpoint/2010/main" val="2648109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Given an arbitrary data publication identifier today, how much of the process to access it can be automated?</a:t>
            </a:r>
          </a:p>
          <a:p>
            <a:pPr marL="457200" indent="-457200"/>
            <a:r>
              <a:rPr lang="en-US" dirty="0"/>
              <a:t>Not much!</a:t>
            </a:r>
          </a:p>
          <a:p>
            <a:pPr marL="857250" lvl="1" indent="-457200"/>
            <a:r>
              <a:rPr lang="en-US" dirty="0"/>
              <a:t>Different IDs may or may not be URLs, and have different resolvers</a:t>
            </a:r>
          </a:p>
          <a:p>
            <a:pPr marL="857250" lvl="1" indent="-457200"/>
            <a:r>
              <a:rPr lang="en-US" dirty="0"/>
              <a:t>ID schemes may or may not provide some metadata, through schema-specific mechanisms, but they don’t provide all</a:t>
            </a:r>
          </a:p>
          <a:p>
            <a:pPr marL="857250" lvl="1" indent="-457200"/>
            <a:r>
              <a:rPr lang="en-US" dirty="0"/>
              <a:t>IDs may only resolve to a human-readable page</a:t>
            </a:r>
          </a:p>
          <a:p>
            <a:pPr marL="857250" lvl="1" indent="-457200"/>
            <a:r>
              <a:rPr lang="en-US" dirty="0"/>
              <a:t>The mechanism for retrieving data once finding a landing page is repository/publisher specific</a:t>
            </a:r>
          </a:p>
          <a:p>
            <a:pPr marL="857250" lvl="1" indent="-457200"/>
            <a:r>
              <a:rPr lang="en-US" dirty="0"/>
              <a:t>The mechanism for retrieving metadata once finding a landing page is repository/publisher specific </a:t>
            </a:r>
          </a:p>
          <a:p>
            <a:pPr marL="857250" lvl="1" indent="-457200"/>
            <a:r>
              <a:rPr lang="en-US" dirty="0"/>
              <a:t>There is no standard syntax for the metadata if/when you find it</a:t>
            </a:r>
          </a:p>
          <a:p>
            <a:pPr marL="857250" lvl="1" indent="-457200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6143633"/>
            <a:ext cx="8545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All of which is independent of any standards for data format or required metadata fields</a:t>
            </a:r>
          </a:p>
        </p:txBody>
      </p:sp>
    </p:spTree>
    <p:extLst>
      <p:ext uri="{BB962C8B-B14F-4D97-AF65-F5344CB8AC3E}">
        <p14:creationId xmlns:p14="http://schemas.microsoft.com/office/powerpoint/2010/main" val="26131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UADP Pilot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Task 1: Implement a standard way to get data/metadata given an identifier (API, gateway service, export format, …)</a:t>
            </a:r>
          </a:p>
          <a:p>
            <a:r>
              <a:rPr lang="en-US" dirty="0"/>
              <a:t>Task 2: Implement a standard harvesting mechanism (that provides, or ties to Task 1 to provide, full data/metadata access)</a:t>
            </a:r>
          </a:p>
          <a:p>
            <a:r>
              <a:rPr lang="en-US" dirty="0"/>
              <a:t>Task 3: Document the metadata provided by repositories and needed by services</a:t>
            </a:r>
          </a:p>
          <a:p>
            <a:r>
              <a:rPr lang="en-US" dirty="0"/>
              <a:t>Task 4: Standardize the means to identify and retrieve individual files from within a publication</a:t>
            </a:r>
          </a:p>
        </p:txBody>
      </p:sp>
    </p:spTree>
    <p:extLst>
      <p:ext uri="{BB962C8B-B14F-4D97-AF65-F5344CB8AC3E}">
        <p14:creationId xmlns:p14="http://schemas.microsoft.com/office/powerpoint/2010/main" val="3281750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Draft Proposal started after NDS 6 meeting.</a:t>
            </a:r>
          </a:p>
          <a:p>
            <a:r>
              <a:rPr lang="en-US" dirty="0"/>
              <a:t>Initial wiki materials and refinement of proposal through Nov-Dec 2016.</a:t>
            </a:r>
          </a:p>
          <a:p>
            <a:r>
              <a:rPr lang="en-US" dirty="0"/>
              <a:t>Kick-off meeting Jan. 13, 2017</a:t>
            </a:r>
          </a:p>
          <a:p>
            <a:r>
              <a:rPr lang="en-US" dirty="0"/>
              <a:t>Input from pilot participants on current practices and technical approaches </a:t>
            </a:r>
          </a:p>
          <a:p>
            <a:r>
              <a:rPr lang="en-US" dirty="0"/>
              <a:t>Decision, initial implementations, test data, write-up - </a:t>
            </a:r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5" name="Slide Zoom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28418511"/>
                  </p:ext>
                </p:extLst>
              </p:nvPr>
            </p:nvGraphicFramePr>
            <p:xfrm>
              <a:off x="-2262116" y="2783080"/>
              <a:ext cx="2286000" cy="1714500"/>
            </p:xfrm>
            <a:graphic>
              <a:graphicData uri="http://schemas.microsoft.com/office/powerpoint/2016/slidezoom">
                <pslz:sldZm>
                  <pslz:sldZmObj sldId="263" cId="102307966">
                    <pslz:zmPr id="{A6269776-C4F5-4F85-A8BB-6062B4C0260F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" name="Slide Zoom 4">
                <a:hlinkClick r:id="rId3" action="ppaction://hlinksldjump"/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2262116" y="2783080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307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start on task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Sub-group met, discussed, and proposes: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743200"/>
            <a:ext cx="6244906" cy="181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850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1417</TotalTime>
  <Words>1416</Words>
  <Application>Microsoft Office PowerPoint</Application>
  <PresentationFormat>On-screen Show (4:3)</PresentationFormat>
  <Paragraphs>109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The NDS Universally Accessible Data Publications Pilot</vt:lpstr>
      <vt:lpstr>Motivation</vt:lpstr>
      <vt:lpstr>Use Cases</vt:lpstr>
      <vt:lpstr>What’s required to enable…</vt:lpstr>
      <vt:lpstr>Use Cases</vt:lpstr>
      <vt:lpstr>The Challenge</vt:lpstr>
      <vt:lpstr>UADP Pilot</vt:lpstr>
      <vt:lpstr>Timeline</vt:lpstr>
      <vt:lpstr>A start on task 1</vt:lpstr>
      <vt:lpstr>Next steps</vt:lpstr>
      <vt:lpstr>Thanks!</vt:lpstr>
      <vt:lpstr>Title? Abstract? License? Topic? Coordinates? Quality? …</vt:lpstr>
      <vt:lpstr>Current examples: For published data, can you find the Data and Metadata …?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NDS Universally Accessible Data Publications Pilot</dc:title>
  <dc:creator>Jim</dc:creator>
  <cp:lastModifiedBy>James Myers</cp:lastModifiedBy>
  <cp:revision>26</cp:revision>
  <dcterms:created xsi:type="dcterms:W3CDTF">2017-01-18T17:56:45Z</dcterms:created>
  <dcterms:modified xsi:type="dcterms:W3CDTF">2017-04-13T15:39:17Z</dcterms:modified>
</cp:coreProperties>
</file>