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3" r:id="rId9"/>
    <p:sldId id="265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928C5-5F1A-459F-8EA5-C423BD383668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BD180-1ABA-45E1-BE3C-334FB0CE9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42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grabbed a few examples and looked to see whether I could find a way to get the data and/or metadata given the identifier. Without going into details, there are broad variations</a:t>
            </a:r>
            <a:r>
              <a:rPr lang="en-US" baseline="0" dirty="0" smtClean="0"/>
              <a:t> in whether an API exists, whether one could screen scrape to find metadata and/or download links, and how well one could infer what approach to take.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BD180-1ABA-45E1-BE3C-334FB0CE939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3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053B-1E53-4DD1-8CAA-1730EA4B187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B50D-664D-42DD-99B8-F7F64F6EE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3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053B-1E53-4DD1-8CAA-1730EA4B187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B50D-664D-42DD-99B8-F7F64F6EE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1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053B-1E53-4DD1-8CAA-1730EA4B187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B50D-664D-42DD-99B8-F7F64F6EE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053B-1E53-4DD1-8CAA-1730EA4B187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B50D-664D-42DD-99B8-F7F64F6EE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3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053B-1E53-4DD1-8CAA-1730EA4B187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B50D-664D-42DD-99B8-F7F64F6EE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053B-1E53-4DD1-8CAA-1730EA4B187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B50D-664D-42DD-99B8-F7F64F6EE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22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053B-1E53-4DD1-8CAA-1730EA4B187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B50D-664D-42DD-99B8-F7F64F6EE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27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053B-1E53-4DD1-8CAA-1730EA4B187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B50D-664D-42DD-99B8-F7F64F6EE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50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053B-1E53-4DD1-8CAA-1730EA4B187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B50D-664D-42DD-99B8-F7F64F6EE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8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053B-1E53-4DD1-8CAA-1730EA4B187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B50D-664D-42DD-99B8-F7F64F6EE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97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053B-1E53-4DD1-8CAA-1730EA4B187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B50D-664D-42DD-99B8-F7F64F6EE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26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2053B-1E53-4DD1-8CAA-1730EA4B187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B50D-664D-42DD-99B8-F7F64F6EE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20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store.synchrotron.org.au/experiment/view/879/" TargetMode="External"/><Relationship Id="rId3" Type="http://schemas.openxmlformats.org/officeDocument/2006/relationships/hyperlink" Target="https://dx.doi.org/10.6084/m9.figshare.4515722.v2" TargetMode="External"/><Relationship Id="rId7" Type="http://schemas.openxmlformats.org/officeDocument/2006/relationships/hyperlink" Target="http://hdl.handle.net/102.100.100/1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pi.datacite.org/works/10.13012/J8CC0XMK" TargetMode="External"/><Relationship Id="rId11" Type="http://schemas.openxmlformats.org/officeDocument/2006/relationships/image" Target="../media/image1.png"/><Relationship Id="rId5" Type="http://schemas.openxmlformats.org/officeDocument/2006/relationships/hyperlink" Target="http://ezid.cdlib.org/id/doi:10.13012/J8CC0XMK" TargetMode="External"/><Relationship Id="rId10" Type="http://schemas.openxmlformats.org/officeDocument/2006/relationships/hyperlink" Target="http://doi.org/10.5967/M0NP22DR" TargetMode="External"/><Relationship Id="rId4" Type="http://schemas.openxmlformats.org/officeDocument/2006/relationships/hyperlink" Target="http://dx.doi.org/10.13012/J8CC0XM" TargetMode="External"/><Relationship Id="rId9" Type="http://schemas.openxmlformats.org/officeDocument/2006/relationships/hyperlink" Target="https://store.synchrotron.org.au/download/experiment/879/tar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NDS Universally Accessible Data Publications Pilot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3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Jim Myers </a:t>
            </a:r>
          </a:p>
          <a:p>
            <a:r>
              <a:rPr lang="en-US" dirty="0" smtClean="0"/>
              <a:t>Co-chairs: Sharief Youssef, Ray Plante</a:t>
            </a:r>
          </a:p>
          <a:p>
            <a:endParaRPr lang="en-US" dirty="0" smtClean="0"/>
          </a:p>
          <a:p>
            <a:r>
              <a:rPr lang="en-US" dirty="0" smtClean="0"/>
              <a:t>(Open effort, includes participation from DataOne, DFC, SEAD, and NIST)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127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74638"/>
            <a:ext cx="5410199" cy="1401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Current examples: For published data, can you find the Data and Metadata …?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5731"/>
            <a:ext cx="8229600" cy="4712269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>
                <a:hlinkClick r:id="rId3"/>
              </a:rPr>
              <a:t>https://dx.doi.org/10.6084/m9.figshare.4515722.v2</a:t>
            </a:r>
            <a:endParaRPr lang="en-US" dirty="0" smtClean="0"/>
          </a:p>
          <a:p>
            <a:pPr lvl="1"/>
            <a:r>
              <a:rPr lang="en-US" dirty="0" smtClean="0"/>
              <a:t>https://figshare.com/articles/Data-Driven_Decision-Management_A_Values-focused_Approach_to_Enable_Traceable_Decision_Analytics_for_Adaptive_Climate_Resilience/4515722</a:t>
            </a:r>
          </a:p>
          <a:p>
            <a:pPr lvl="2"/>
            <a:r>
              <a:rPr lang="en-US" dirty="0" smtClean="0"/>
              <a:t>https://ndownloader.figshare.com/files/7341470</a:t>
            </a:r>
          </a:p>
          <a:p>
            <a:pPr lvl="3"/>
            <a:r>
              <a:rPr lang="en-US" dirty="0" smtClean="0"/>
              <a:t>ESIPandNCSEPosterv1.5.pdf</a:t>
            </a:r>
          </a:p>
          <a:p>
            <a:pPr lvl="1"/>
            <a:r>
              <a:rPr lang="en-US" dirty="0" smtClean="0"/>
              <a:t>Or </a:t>
            </a:r>
            <a:r>
              <a:rPr lang="en-US" dirty="0" err="1" smtClean="0"/>
              <a:t>Figshare</a:t>
            </a:r>
            <a:r>
              <a:rPr lang="en-US" dirty="0" smtClean="0"/>
              <a:t> API (or </a:t>
            </a:r>
            <a:r>
              <a:rPr lang="en-US" dirty="0" err="1" smtClean="0"/>
              <a:t>DataCite</a:t>
            </a:r>
            <a:r>
              <a:rPr lang="en-US" dirty="0" smtClean="0"/>
              <a:t>: https://api.datacite.org/works/10.6084/m9.figshare.4515722.v2)</a:t>
            </a:r>
          </a:p>
          <a:p>
            <a:r>
              <a:rPr lang="en-US" dirty="0" smtClean="0">
                <a:hlinkClick r:id="rId4"/>
              </a:rPr>
              <a:t>doi:10.13012/J8CC0XM</a:t>
            </a:r>
            <a:endParaRPr lang="en-US" dirty="0" smtClean="0"/>
          </a:p>
          <a:p>
            <a:pPr lvl="1"/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dx.doi.org/10.13012/J8CC0XM</a:t>
            </a:r>
          </a:p>
          <a:p>
            <a:pPr lvl="2"/>
            <a:r>
              <a:rPr lang="en-US" dirty="0" smtClean="0"/>
              <a:t>http://www.isws.illinois.edu/warm/datatype.asp</a:t>
            </a:r>
          </a:p>
          <a:p>
            <a:pPr lvl="3"/>
            <a:r>
              <a:rPr lang="en-US" dirty="0" smtClean="0"/>
              <a:t>http://www.isws.illinois.edu/warm/datalist.asp</a:t>
            </a:r>
          </a:p>
          <a:p>
            <a:pPr lvl="4"/>
            <a:r>
              <a:rPr lang="en-US" dirty="0" smtClean="0"/>
              <a:t>http://www.isws.illinois.edu/warm/stationlist.asp?y=2016&amp;m=6&amp;site=&amp;stn=&amp;from=</a:t>
            </a:r>
          </a:p>
          <a:p>
            <a:pPr lvl="5"/>
            <a:r>
              <a:rPr lang="en-US" dirty="0" smtClean="0"/>
              <a:t>http://www.isws.illinois.edu/warm/icndata.asp?y=2016&amp;m=6&amp;stn=Freeport</a:t>
            </a:r>
          </a:p>
          <a:p>
            <a:pPr lvl="6"/>
            <a:r>
              <a:rPr lang="en-US" dirty="0" smtClean="0"/>
              <a:t>http://www.isws.illinois.edu/warm/data/2016/June/Freeport.txt</a:t>
            </a:r>
          </a:p>
          <a:p>
            <a:pPr lvl="2"/>
            <a:r>
              <a:rPr lang="en-US" dirty="0" smtClean="0"/>
              <a:t>Or http://www.isws.illinois.edu/warm/data/cdfs/alldata.zip which contains two zips which contain data files</a:t>
            </a:r>
          </a:p>
          <a:p>
            <a:pPr lvl="2"/>
            <a:r>
              <a:rPr lang="en-US" dirty="0" smtClean="0"/>
              <a:t>Which will include Jan 2017 data next month…</a:t>
            </a:r>
          </a:p>
          <a:p>
            <a:pPr lvl="1"/>
            <a:r>
              <a:rPr lang="en-US" smtClean="0"/>
              <a:t>Metadata subset at </a:t>
            </a:r>
            <a:r>
              <a:rPr lang="en-US" dirty="0" smtClean="0">
                <a:hlinkClick r:id="rId5"/>
              </a:rPr>
              <a:t>http://ezid.cdlib.org/id/doi:10.13012/J8CC0XMK</a:t>
            </a:r>
            <a:r>
              <a:rPr lang="en-US" dirty="0" smtClean="0"/>
              <a:t> - html or </a:t>
            </a:r>
            <a:r>
              <a:rPr lang="en-US" smtClean="0"/>
              <a:t>xml link or </a:t>
            </a:r>
            <a:r>
              <a:rPr lang="en-US" smtClean="0">
                <a:hlinkClick r:id="rId6"/>
              </a:rPr>
              <a:t>https://api.datacite.org/works/10.13012/J8CC0XMK</a:t>
            </a:r>
            <a:r>
              <a:rPr lang="en-US" smtClean="0"/>
              <a:t> 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http://hdl.handle.net/102.100.100/15</a:t>
            </a:r>
            <a:endParaRPr lang="en-US" dirty="0" smtClean="0"/>
          </a:p>
          <a:p>
            <a:pPr lvl="1"/>
            <a:r>
              <a:rPr lang="en-US" dirty="0" smtClean="0">
                <a:hlinkClick r:id="rId8"/>
              </a:rPr>
              <a:t>https://store.synchrotron.org.au/experiment/view/879/</a:t>
            </a:r>
            <a:endParaRPr lang="en-US" dirty="0" smtClean="0"/>
          </a:p>
          <a:p>
            <a:pPr lvl="2"/>
            <a:r>
              <a:rPr lang="en-US" dirty="0" smtClean="0">
                <a:hlinkClick r:id="rId9"/>
              </a:rPr>
              <a:t>https://store.synchrotron.org.au/download/experiment/879/tar/</a:t>
            </a:r>
            <a:r>
              <a:rPr lang="en-US" dirty="0" smtClean="0"/>
              <a:t> or </a:t>
            </a:r>
          </a:p>
          <a:p>
            <a:pPr lvl="2"/>
            <a:r>
              <a:rPr lang="en-US" dirty="0" smtClean="0"/>
              <a:t>login from SFTP button or </a:t>
            </a:r>
          </a:p>
          <a:p>
            <a:pPr lvl="2"/>
            <a:r>
              <a:rPr lang="en-US" dirty="0" smtClean="0"/>
              <a:t>Download button that doesn’t have URL, requires selection of dataset parts elsewhere on page</a:t>
            </a:r>
          </a:p>
          <a:p>
            <a:r>
              <a:rPr lang="en-US" dirty="0">
                <a:hlinkClick r:id="rId10"/>
              </a:rPr>
              <a:t>http://</a:t>
            </a:r>
            <a:r>
              <a:rPr lang="en-US" dirty="0" smtClean="0">
                <a:hlinkClick r:id="rId10"/>
              </a:rPr>
              <a:t>doi.org/10.5967/M0NP22DR</a:t>
            </a:r>
            <a:endParaRPr lang="en-US" dirty="0" smtClean="0"/>
          </a:p>
          <a:p>
            <a:pPr lvl="1"/>
            <a:r>
              <a:rPr lang="en-US" dirty="0" smtClean="0"/>
              <a:t>https://nced.ncsa.illinois.edu/refrepository/landing.html#</a:t>
            </a:r>
            <a:r>
              <a:rPr lang="en-US" dirty="0" smtClean="0">
                <a:solidFill>
                  <a:srgbClr val="00B050"/>
                </a:solidFill>
              </a:rPr>
              <a:t>tag:sead-data.net,2015:RO_FSrI6AEmuKutlOBEuDif8g</a:t>
            </a:r>
          </a:p>
          <a:p>
            <a:pPr lvl="2"/>
            <a:r>
              <a:rPr lang="en-US" dirty="0" smtClean="0"/>
              <a:t>Metadata in  ORE-JSON-LD syntax: https://nced.ncsa.illinois.edu/refrepository/api/researchobjects/</a:t>
            </a:r>
            <a:r>
              <a:rPr lang="en-US" dirty="0" smtClean="0">
                <a:solidFill>
                  <a:srgbClr val="00B050"/>
                </a:solidFill>
              </a:rPr>
              <a:t>tag:sead-data.net,2015:RO_FSrI6AEmuKutlOBEuDif8g</a:t>
            </a:r>
            <a:r>
              <a:rPr lang="en-US" dirty="0" smtClean="0"/>
              <a:t>/meta/oremap.jsonld.txt</a:t>
            </a:r>
          </a:p>
          <a:p>
            <a:pPr lvl="2"/>
            <a:r>
              <a:rPr lang="en-US" dirty="0" smtClean="0"/>
              <a:t>Data in </a:t>
            </a:r>
            <a:r>
              <a:rPr lang="en-US" dirty="0" err="1" smtClean="0"/>
              <a:t>BagIT</a:t>
            </a:r>
            <a:r>
              <a:rPr lang="en-US" dirty="0" smtClean="0"/>
              <a:t> zip file with ORE-JSON-LD metadata: https://nced.ncsa.illinois.edu/refrepository/api/researchobjects/</a:t>
            </a:r>
            <a:r>
              <a:rPr lang="en-US" dirty="0" smtClean="0">
                <a:solidFill>
                  <a:srgbClr val="00B050"/>
                </a:solidFill>
              </a:rPr>
              <a:t>tag:sead-data.net,2015:RO_FSrI6AEmuKutlOBEuDif8g</a:t>
            </a:r>
            <a:r>
              <a:rPr lang="en-US" dirty="0" smtClean="0"/>
              <a:t>/bag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64" r="35796" b="9345"/>
          <a:stretch/>
        </p:blipFill>
        <p:spPr bwMode="auto">
          <a:xfrm>
            <a:off x="1" y="0"/>
            <a:ext cx="2819400" cy="1993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78" y="3196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DOI</a:t>
            </a:r>
          </a:p>
          <a:p>
            <a:r>
              <a:rPr lang="en-US" sz="1000" dirty="0" smtClean="0"/>
              <a:t>Handle </a:t>
            </a:r>
          </a:p>
          <a:p>
            <a:r>
              <a:rPr lang="en-US" sz="1000" dirty="0" smtClean="0"/>
              <a:t>ARK</a:t>
            </a:r>
          </a:p>
          <a:p>
            <a:r>
              <a:rPr lang="en-US" sz="1000" dirty="0" smtClean="0"/>
              <a:t>RDA PIT</a:t>
            </a:r>
          </a:p>
          <a:p>
            <a:r>
              <a:rPr lang="en-US" sz="1000" dirty="0" err="1" smtClean="0"/>
              <a:t>DataCite</a:t>
            </a:r>
            <a:endParaRPr lang="en-US" sz="1000" dirty="0" smtClean="0"/>
          </a:p>
          <a:p>
            <a:r>
              <a:rPr lang="en-US" sz="1000" dirty="0" err="1" smtClean="0"/>
              <a:t>EzID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68910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 variety of ways today to publish data and make it citable via some form of persistent identifier</a:t>
            </a:r>
          </a:p>
          <a:p>
            <a:r>
              <a:rPr lang="en-US" dirty="0" smtClean="0"/>
              <a:t>Today, there is no standard way to use such an identifier to retrieve the data, or to retrieve the full metadata record for the publication.</a:t>
            </a:r>
          </a:p>
          <a:p>
            <a:r>
              <a:rPr lang="en-US" dirty="0" smtClean="0"/>
              <a:t>This balkanizes data and </a:t>
            </a:r>
            <a:r>
              <a:rPr lang="en-US" smtClean="0"/>
              <a:t>limits reuse.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6509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Given an arbitrary data publication identifier today, how much of the process to access it can be automated?</a:t>
            </a:r>
          </a:p>
          <a:p>
            <a:pPr marL="457200" indent="-457200"/>
            <a:r>
              <a:rPr lang="en-US" dirty="0" smtClean="0"/>
              <a:t>Not much!</a:t>
            </a:r>
          </a:p>
          <a:p>
            <a:pPr marL="857250" lvl="1" indent="-457200"/>
            <a:r>
              <a:rPr lang="en-US" dirty="0" smtClean="0"/>
              <a:t>Different IDs may or may not be URLs, and have different resolvers</a:t>
            </a:r>
          </a:p>
          <a:p>
            <a:pPr marL="857250" lvl="1" indent="-457200"/>
            <a:r>
              <a:rPr lang="en-US" dirty="0" smtClean="0"/>
              <a:t>ID schemes may or may not provide some metadata, through schema-specific mechanisms, but they don’t provide all</a:t>
            </a:r>
          </a:p>
          <a:p>
            <a:pPr marL="857250" lvl="1" indent="-457200"/>
            <a:r>
              <a:rPr lang="en-US" dirty="0" smtClean="0"/>
              <a:t>IDs may only resolve to a human-readable page</a:t>
            </a:r>
          </a:p>
          <a:p>
            <a:pPr marL="857250" lvl="1" indent="-457200"/>
            <a:r>
              <a:rPr lang="en-US" dirty="0" smtClean="0"/>
              <a:t>The mechanism for retrieving data once finding a landing page is repository/publisher specific</a:t>
            </a:r>
          </a:p>
          <a:p>
            <a:pPr marL="857250" lvl="1" indent="-457200"/>
            <a:r>
              <a:rPr lang="en-US" dirty="0" smtClean="0"/>
              <a:t>The mechanism for retrieving metadata once finding a landing page is repository/publisher specific </a:t>
            </a:r>
          </a:p>
          <a:p>
            <a:pPr marL="857250" lvl="1" indent="-457200"/>
            <a:r>
              <a:rPr lang="en-US" dirty="0" smtClean="0"/>
              <a:t>There is no standard syntax for the metadata if/when you find it</a:t>
            </a:r>
          </a:p>
          <a:p>
            <a:pPr marL="857250" lvl="1" indent="-457200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143633"/>
            <a:ext cx="8545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All of which is independent of any standards for data format or required metadata fields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1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Title? Abstract? License? Topic? Coordinates? Quality?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very important – but when we can’t even retrieve what’s there, being able to interpret it is an academic question</a:t>
            </a:r>
          </a:p>
          <a:p>
            <a:r>
              <a:rPr lang="en-US" dirty="0" smtClean="0"/>
              <a:t>The work in this pilot can be seen as a pre-requisite &amp; catalyst to efforts to standardize vocabularies/required kernels, etc.</a:t>
            </a:r>
          </a:p>
          <a:p>
            <a:r>
              <a:rPr lang="en-US" dirty="0" smtClean="0"/>
              <a:t>It also has value as a stand-alone effort (applications can display metadata to users and retrieve data files they select without further standardization)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516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UADP 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Task 1: Implement a standard way to get data/metadata given an identifier (API, gateway service, export format, …)</a:t>
            </a:r>
          </a:p>
          <a:p>
            <a:r>
              <a:rPr lang="en-US" dirty="0" smtClean="0"/>
              <a:t>Task 2: Implement a standard harvesting mechanism (that provides, or ties to Task 1 to provide, full data/metadata access)</a:t>
            </a:r>
          </a:p>
          <a:p>
            <a:r>
              <a:rPr lang="en-US" dirty="0" smtClean="0"/>
              <a:t>Task 3: Document the metadata provided by repositories and needed by services</a:t>
            </a:r>
          </a:p>
          <a:p>
            <a:r>
              <a:rPr lang="en-US" dirty="0" smtClean="0"/>
              <a:t>Task 4: Standardize the means to identify and retrieve individual files from within a publication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750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Analysis tools can use a standard library/have one mechanism to access data regardless of publisher</a:t>
            </a:r>
          </a:p>
          <a:p>
            <a:pPr lvl="1"/>
            <a:r>
              <a:rPr lang="en-US" sz="2000" dirty="0" smtClean="0"/>
              <a:t>1-1 collaborations/agreements not needed</a:t>
            </a:r>
          </a:p>
          <a:p>
            <a:r>
              <a:rPr lang="en-US" sz="2400" dirty="0" smtClean="0"/>
              <a:t>Catalogs can retrieve any/all metadata</a:t>
            </a:r>
          </a:p>
          <a:p>
            <a:pPr lvl="1"/>
            <a:r>
              <a:rPr lang="en-US" sz="2000" dirty="0" smtClean="0"/>
              <a:t>Geospatial, domain, provenance, any other advanced searches can be supported over any sources that can provide the metadata</a:t>
            </a:r>
          </a:p>
          <a:p>
            <a:r>
              <a:rPr lang="en-US" sz="2400" dirty="0" smtClean="0"/>
              <a:t>Researchers can use source-agnostic browsing interfaces that show metadata terms/values and data items</a:t>
            </a:r>
          </a:p>
          <a:p>
            <a:r>
              <a:rPr lang="en-US" sz="2400" dirty="0" smtClean="0"/>
              <a:t>Everyone is pressured to standardize/bridge existing metadata, expand required sets because that is now the primary issue in automating integration…</a:t>
            </a:r>
          </a:p>
          <a:p>
            <a:r>
              <a:rPr lang="en-US" sz="2400" dirty="0" smtClean="0"/>
              <a:t>A data inventory and analysis of holdings across systems becomes possible…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3624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Requested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Wiki, email support from NDS</a:t>
            </a:r>
          </a:p>
          <a:p>
            <a:r>
              <a:rPr lang="en-US" dirty="0" smtClean="0"/>
              <a:t>Possibly some small NDS Labs allocations to share services and/or data</a:t>
            </a:r>
          </a:p>
          <a:p>
            <a:r>
              <a:rPr lang="en-US" dirty="0" smtClean="0"/>
              <a:t>No labor beyond basic support of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676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Draft Proposal started after NDS 6 meeting.</a:t>
            </a:r>
          </a:p>
          <a:p>
            <a:r>
              <a:rPr lang="en-US" dirty="0" smtClean="0"/>
              <a:t>Initial wiki materials and refinement of proposal through Nov-Dec 2016.</a:t>
            </a:r>
          </a:p>
          <a:p>
            <a:r>
              <a:rPr lang="en-US" dirty="0" smtClean="0"/>
              <a:t>Kick-off meeting Jan. 13, 2017</a:t>
            </a:r>
          </a:p>
          <a:p>
            <a:r>
              <a:rPr lang="en-US" dirty="0" smtClean="0"/>
              <a:t>Input from pilot participants on current practices and technical approaches ~ 1 month</a:t>
            </a:r>
          </a:p>
          <a:p>
            <a:r>
              <a:rPr lang="en-US" dirty="0" smtClean="0"/>
              <a:t>Decision, initial implementations, test data, write-up - ~ 6 months.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07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56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</TotalTime>
  <Words>766</Words>
  <Application>Microsoft Office PowerPoint</Application>
  <PresentationFormat>On-screen Show (4:3)</PresentationFormat>
  <Paragraphs>79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NDS Universally Accessible Data Publications Pilot</vt:lpstr>
      <vt:lpstr>Motivation</vt:lpstr>
      <vt:lpstr>The Challenge</vt:lpstr>
      <vt:lpstr>Title? Abstract? License? Topic? Coordinates? Quality? …</vt:lpstr>
      <vt:lpstr>UADP Pilot</vt:lpstr>
      <vt:lpstr>Use Cases</vt:lpstr>
      <vt:lpstr>Resources Requested</vt:lpstr>
      <vt:lpstr>Timeline</vt:lpstr>
      <vt:lpstr>PowerPoint Presentation</vt:lpstr>
      <vt:lpstr>Current examples: For published data, can you find the Data and Metadata …?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NDS Universally Accessible Data Publications Pilot</dc:title>
  <dc:creator>Jim</dc:creator>
  <cp:lastModifiedBy>Jim</cp:lastModifiedBy>
  <cp:revision>21</cp:revision>
  <dcterms:created xsi:type="dcterms:W3CDTF">2017-01-18T17:56:45Z</dcterms:created>
  <dcterms:modified xsi:type="dcterms:W3CDTF">2017-02-20T18:18:49Z</dcterms:modified>
</cp:coreProperties>
</file>